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0" r:id="rId2"/>
    <p:sldId id="268" r:id="rId3"/>
    <p:sldId id="269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674"/>
    <a:srgbClr val="F9B5DC"/>
    <a:srgbClr val="F961AD"/>
    <a:srgbClr val="420000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95298582678521E-2"/>
          <c:y val="3.6237306891080304E-2"/>
          <c:w val="0.94109965974210585"/>
          <c:h val="0.466609150425807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'ТС (2)'!$A$2:$A$85</c:f>
              <c:strCache>
                <c:ptCount val="84"/>
                <c:pt idx="0">
                  <c:v>Чукотский автономный округ</c:v>
                </c:pt>
                <c:pt idx="1">
                  <c:v>Камчатский край</c:v>
                </c:pt>
                <c:pt idx="2">
                  <c:v>Магаданская область</c:v>
                </c:pt>
                <c:pt idx="3">
                  <c:v>г.Байконур</c:v>
                </c:pt>
                <c:pt idx="4">
                  <c:v>Ненецкий автономный округ</c:v>
                </c:pt>
                <c:pt idx="5">
                  <c:v>Республика Саха (Якутия)</c:v>
                </c:pt>
                <c:pt idx="6">
                  <c:v>Ямало-Ненецкий автономный округ</c:v>
                </c:pt>
                <c:pt idx="7">
                  <c:v>Республика Алтай</c:v>
                </c:pt>
                <c:pt idx="8">
                  <c:v>Мурманская область</c:v>
                </c:pt>
                <c:pt idx="9">
                  <c:v>Приморский край</c:v>
                </c:pt>
                <c:pt idx="10">
                  <c:v>Сахалинская область</c:v>
                </c:pt>
                <c:pt idx="11">
                  <c:v>г.Севастополь</c:v>
                </c:pt>
                <c:pt idx="12">
                  <c:v>Еврейская автономная область</c:v>
                </c:pt>
                <c:pt idx="13">
                  <c:v>Республика Крым</c:v>
                </c:pt>
                <c:pt idx="14">
                  <c:v>Амурская область</c:v>
                </c:pt>
                <c:pt idx="15">
                  <c:v>Калининградская область</c:v>
                </c:pt>
                <c:pt idx="16">
                  <c:v>Смоленская область</c:v>
                </c:pt>
                <c:pt idx="17">
                  <c:v>Краснодарский край</c:v>
                </c:pt>
                <c:pt idx="18">
                  <c:v>Хабаровский край</c:v>
                </c:pt>
                <c:pt idx="19">
                  <c:v>Республика Карелия</c:v>
                </c:pt>
                <c:pt idx="20">
                  <c:v>Карачаево-Черкесская республика</c:v>
                </c:pt>
                <c:pt idx="21">
                  <c:v>Республика Коми</c:v>
                </c:pt>
                <c:pt idx="22">
                  <c:v>Брянская область</c:v>
                </c:pt>
                <c:pt idx="23">
                  <c:v>Псковская область</c:v>
                </c:pt>
                <c:pt idx="24">
                  <c:v>Владимирская область</c:v>
                </c:pt>
                <c:pt idx="25">
                  <c:v>Курганская область</c:v>
                </c:pt>
                <c:pt idx="26">
                  <c:v>Тульская область</c:v>
                </c:pt>
                <c:pt idx="27">
                  <c:v>Ростовская область</c:v>
                </c:pt>
                <c:pt idx="28">
                  <c:v>Нижегородская область</c:v>
                </c:pt>
                <c:pt idx="29">
                  <c:v>Ивановская область</c:v>
                </c:pt>
                <c:pt idx="30">
                  <c:v>Республика Бурятия</c:v>
                </c:pt>
                <c:pt idx="31">
                  <c:v>Московская область</c:v>
                </c:pt>
                <c:pt idx="32">
                  <c:v>Ленинградская область</c:v>
                </c:pt>
                <c:pt idx="33">
                  <c:v>г. Москва</c:v>
                </c:pt>
                <c:pt idx="34">
                  <c:v>Костромская область</c:v>
                </c:pt>
                <c:pt idx="35">
                  <c:v>Республика Марий Эл</c:v>
                </c:pt>
                <c:pt idx="36">
                  <c:v>г.Санкт-Петербург</c:v>
                </c:pt>
                <c:pt idx="37">
                  <c:v>Республика Калмыкия</c:v>
                </c:pt>
                <c:pt idx="38">
                  <c:v>Тамбовская область</c:v>
                </c:pt>
                <c:pt idx="39">
                  <c:v>Ставропольский край</c:v>
                </c:pt>
                <c:pt idx="40">
                  <c:v>Калужская область</c:v>
                </c:pt>
                <c:pt idx="41">
                  <c:v>Белгородская область</c:v>
                </c:pt>
                <c:pt idx="42">
                  <c:v>Новгородская область</c:v>
                </c:pt>
                <c:pt idx="43">
                  <c:v>Архангельская область</c:v>
                </c:pt>
                <c:pt idx="44">
                  <c:v>Липецкая область</c:v>
                </c:pt>
                <c:pt idx="45">
                  <c:v>Астраханская область</c:v>
                </c:pt>
                <c:pt idx="46">
                  <c:v>Забайкальский край</c:v>
                </c:pt>
                <c:pt idx="47">
                  <c:v>Рязанская область</c:v>
                </c:pt>
                <c:pt idx="48">
                  <c:v>Кабардино-Балкарская республика</c:v>
                </c:pt>
                <c:pt idx="49">
                  <c:v>Вологодская область</c:v>
                </c:pt>
                <c:pt idx="50">
                  <c:v>Республика Мордовия</c:v>
                </c:pt>
                <c:pt idx="51">
                  <c:v>Тверская область</c:v>
                </c:pt>
                <c:pt idx="52">
                  <c:v>Ярославская область</c:v>
                </c:pt>
                <c:pt idx="53">
                  <c:v>Волгоградская область</c:v>
                </c:pt>
                <c:pt idx="54">
                  <c:v>Ханты-Мансийский автономный округ</c:v>
                </c:pt>
                <c:pt idx="55">
                  <c:v>Воронежская область</c:v>
                </c:pt>
                <c:pt idx="56">
                  <c:v>Республика Северная Осетия-Алания</c:v>
                </c:pt>
                <c:pt idx="57">
                  <c:v>Алтайский край</c:v>
                </c:pt>
                <c:pt idx="58">
                  <c:v>Орловская область</c:v>
                </c:pt>
                <c:pt idx="59">
                  <c:v>Саратовская область</c:v>
                </c:pt>
                <c:pt idx="60">
                  <c:v>Томская область</c:v>
                </c:pt>
                <c:pt idx="61">
                  <c:v>Красноярский край</c:v>
                </c:pt>
                <c:pt idx="62">
                  <c:v>Республика Хакасия</c:v>
                </c:pt>
                <c:pt idx="63">
                  <c:v>Чеченская республика</c:v>
                </c:pt>
                <c:pt idx="64">
                  <c:v>Республика Башкортостан</c:v>
                </c:pt>
                <c:pt idx="65">
                  <c:v>Удмуртская республика</c:v>
                </c:pt>
                <c:pt idx="66">
                  <c:v>Кировская область</c:v>
                </c:pt>
                <c:pt idx="67">
                  <c:v>Ульяновская область</c:v>
                </c:pt>
                <c:pt idx="68">
                  <c:v>Курская область</c:v>
                </c:pt>
                <c:pt idx="69">
                  <c:v>Республика Тыва</c:v>
                </c:pt>
                <c:pt idx="70">
                  <c:v>Кемеровская область</c:v>
                </c:pt>
                <c:pt idx="71">
                  <c:v>Пермский край</c:v>
                </c:pt>
                <c:pt idx="72">
                  <c:v>Пензенская область</c:v>
                </c:pt>
                <c:pt idx="73">
                  <c:v>Самарская область</c:v>
                </c:pt>
                <c:pt idx="74">
                  <c:v>Оренбургская область</c:v>
                </c:pt>
                <c:pt idx="75">
                  <c:v>Свердловская область</c:v>
                </c:pt>
                <c:pt idx="76">
                  <c:v>Республика Татарстан</c:v>
                </c:pt>
                <c:pt idx="77">
                  <c:v>Омская область</c:v>
                </c:pt>
                <c:pt idx="78">
                  <c:v>Челябинская область</c:v>
                </c:pt>
                <c:pt idx="79">
                  <c:v>Иркутская область</c:v>
                </c:pt>
                <c:pt idx="80">
                  <c:v>Новосибирская область</c:v>
                </c:pt>
                <c:pt idx="81">
                  <c:v>Тюменская область</c:v>
                </c:pt>
                <c:pt idx="82">
                  <c:v>Чувашская республика</c:v>
                </c:pt>
                <c:pt idx="83">
                  <c:v>Республика Дагестан</c:v>
                </c:pt>
              </c:strCache>
            </c:strRef>
          </c:cat>
          <c:val>
            <c:numRef>
              <c:f>'ТС (2)'!$B$2:$B$85</c:f>
              <c:numCache>
                <c:formatCode>#,##0.00</c:formatCode>
                <c:ptCount val="84"/>
                <c:pt idx="0">
                  <c:v>7193.1440000000002</c:v>
                </c:pt>
                <c:pt idx="1">
                  <c:v>6302.4859999999999</c:v>
                </c:pt>
                <c:pt idx="2">
                  <c:v>5160.3239999999996</c:v>
                </c:pt>
                <c:pt idx="3">
                  <c:v>4678.1530000000002</c:v>
                </c:pt>
                <c:pt idx="4">
                  <c:v>4257.2079999999996</c:v>
                </c:pt>
                <c:pt idx="5">
                  <c:v>3532.2719999999999</c:v>
                </c:pt>
                <c:pt idx="6">
                  <c:v>3317.9229999999998</c:v>
                </c:pt>
                <c:pt idx="7">
                  <c:v>2794.373</c:v>
                </c:pt>
                <c:pt idx="8">
                  <c:v>2754.4340000000002</c:v>
                </c:pt>
                <c:pt idx="9">
                  <c:v>2749.3470000000002</c:v>
                </c:pt>
                <c:pt idx="10">
                  <c:v>2716.4940000000001</c:v>
                </c:pt>
                <c:pt idx="11">
                  <c:v>2636.9079999999999</c:v>
                </c:pt>
                <c:pt idx="12">
                  <c:v>2582.4650000000001</c:v>
                </c:pt>
                <c:pt idx="13">
                  <c:v>2287.3870000000002</c:v>
                </c:pt>
                <c:pt idx="14">
                  <c:v>2142.5459999999998</c:v>
                </c:pt>
                <c:pt idx="15">
                  <c:v>2138.6909999999998</c:v>
                </c:pt>
                <c:pt idx="16">
                  <c:v>2087.0369999999998</c:v>
                </c:pt>
                <c:pt idx="17">
                  <c:v>2071.1750000000002</c:v>
                </c:pt>
                <c:pt idx="18">
                  <c:v>2062.2289999999998</c:v>
                </c:pt>
                <c:pt idx="19">
                  <c:v>2019.1869999999999</c:v>
                </c:pt>
                <c:pt idx="20">
                  <c:v>2013.827</c:v>
                </c:pt>
                <c:pt idx="21">
                  <c:v>2007.6279999999999</c:v>
                </c:pt>
                <c:pt idx="22">
                  <c:v>1986.163</c:v>
                </c:pt>
                <c:pt idx="23">
                  <c:v>1956.3879999999999</c:v>
                </c:pt>
                <c:pt idx="24">
                  <c:v>1950.3019999999999</c:v>
                </c:pt>
                <c:pt idx="25">
                  <c:v>1913.7260000000001</c:v>
                </c:pt>
                <c:pt idx="26">
                  <c:v>1862.123</c:v>
                </c:pt>
                <c:pt idx="27">
                  <c:v>1859.54</c:v>
                </c:pt>
                <c:pt idx="28">
                  <c:v>1848.635</c:v>
                </c:pt>
                <c:pt idx="29">
                  <c:v>1848.1949999999999</c:v>
                </c:pt>
                <c:pt idx="30">
                  <c:v>1847.8820000000001</c:v>
                </c:pt>
                <c:pt idx="31">
                  <c:v>1836.7090000000001</c:v>
                </c:pt>
                <c:pt idx="32">
                  <c:v>1829.152</c:v>
                </c:pt>
                <c:pt idx="33">
                  <c:v>1804.961</c:v>
                </c:pt>
                <c:pt idx="34">
                  <c:v>1803.854</c:v>
                </c:pt>
                <c:pt idx="35">
                  <c:v>1797.7460000000001</c:v>
                </c:pt>
                <c:pt idx="36">
                  <c:v>1797.27</c:v>
                </c:pt>
                <c:pt idx="37">
                  <c:v>1787.162</c:v>
                </c:pt>
                <c:pt idx="38">
                  <c:v>1728.954</c:v>
                </c:pt>
                <c:pt idx="39">
                  <c:v>1727.5029999999999</c:v>
                </c:pt>
                <c:pt idx="40">
                  <c:v>1710.2650000000001</c:v>
                </c:pt>
                <c:pt idx="41">
                  <c:v>1707.7439999999999</c:v>
                </c:pt>
                <c:pt idx="42">
                  <c:v>1698.133</c:v>
                </c:pt>
                <c:pt idx="43">
                  <c:v>1692.8430000000001</c:v>
                </c:pt>
                <c:pt idx="44">
                  <c:v>1691.6420000000001</c:v>
                </c:pt>
                <c:pt idx="45">
                  <c:v>1680.11</c:v>
                </c:pt>
                <c:pt idx="46">
                  <c:v>1642.306</c:v>
                </c:pt>
                <c:pt idx="47">
                  <c:v>1625.873</c:v>
                </c:pt>
                <c:pt idx="48">
                  <c:v>1601.7460000000001</c:v>
                </c:pt>
                <c:pt idx="49">
                  <c:v>1596.595</c:v>
                </c:pt>
                <c:pt idx="50">
                  <c:v>1592.9770000000001</c:v>
                </c:pt>
                <c:pt idx="51">
                  <c:v>1592.7650000000001</c:v>
                </c:pt>
                <c:pt idx="52">
                  <c:v>1592.271</c:v>
                </c:pt>
                <c:pt idx="53">
                  <c:v>1588.318</c:v>
                </c:pt>
                <c:pt idx="54">
                  <c:v>1563.4870000000001</c:v>
                </c:pt>
                <c:pt idx="55">
                  <c:v>1550.67</c:v>
                </c:pt>
                <c:pt idx="56">
                  <c:v>1545.4269999999999</c:v>
                </c:pt>
                <c:pt idx="57">
                  <c:v>1542.383</c:v>
                </c:pt>
                <c:pt idx="58">
                  <c:v>1540.162</c:v>
                </c:pt>
                <c:pt idx="59">
                  <c:v>1528.001</c:v>
                </c:pt>
                <c:pt idx="60">
                  <c:v>1522.1310000000001</c:v>
                </c:pt>
                <c:pt idx="61">
                  <c:v>1521.5129999999999</c:v>
                </c:pt>
                <c:pt idx="62">
                  <c:v>1508.963</c:v>
                </c:pt>
                <c:pt idx="63">
                  <c:v>1501.4659999999999</c:v>
                </c:pt>
                <c:pt idx="64">
                  <c:v>1492.6890000000001</c:v>
                </c:pt>
                <c:pt idx="65">
                  <c:v>1466.222</c:v>
                </c:pt>
                <c:pt idx="66">
                  <c:v>1464.5319999999999</c:v>
                </c:pt>
                <c:pt idx="67">
                  <c:v>1464.4590000000001</c:v>
                </c:pt>
                <c:pt idx="68">
                  <c:v>1464.4490000000001</c:v>
                </c:pt>
                <c:pt idx="69">
                  <c:v>1446.1320000000001</c:v>
                </c:pt>
                <c:pt idx="70">
                  <c:v>1444.1389999999999</c:v>
                </c:pt>
                <c:pt idx="71">
                  <c:v>1419.473</c:v>
                </c:pt>
                <c:pt idx="72">
                  <c:v>1417.6890000000001</c:v>
                </c:pt>
                <c:pt idx="73">
                  <c:v>1371.6669999999999</c:v>
                </c:pt>
                <c:pt idx="74">
                  <c:v>1361.7650000000001</c:v>
                </c:pt>
                <c:pt idx="75">
                  <c:v>1338.999</c:v>
                </c:pt>
                <c:pt idx="76">
                  <c:v>1338.875</c:v>
                </c:pt>
                <c:pt idx="77">
                  <c:v>1292.7719999999999</c:v>
                </c:pt>
                <c:pt idx="78">
                  <c:v>1257.579</c:v>
                </c:pt>
                <c:pt idx="79">
                  <c:v>1222.1199999999999</c:v>
                </c:pt>
                <c:pt idx="80">
                  <c:v>1188.278</c:v>
                </c:pt>
                <c:pt idx="81">
                  <c:v>1184.8879999999999</c:v>
                </c:pt>
                <c:pt idx="82">
                  <c:v>1117.174</c:v>
                </c:pt>
                <c:pt idx="83">
                  <c:v>1071.5740000000001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329168"/>
        <c:axId val="364328608"/>
      </c:barChart>
      <c:catAx>
        <c:axId val="36432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328608"/>
        <c:crosses val="autoZero"/>
        <c:auto val="1"/>
        <c:lblAlgn val="ctr"/>
        <c:lblOffset val="100"/>
        <c:noMultiLvlLbl val="0"/>
      </c:catAx>
      <c:valAx>
        <c:axId val="36432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32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90111145114466E-2"/>
          <c:y val="4.5818104256825129E-2"/>
          <c:w val="0.9495882030076066"/>
          <c:h val="0.464469990351805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'[Средневзв тарифы__ТС_ВС_ВО__2018 год__для ТЭР с презентацией.xls]ВС (3)'!$A$2:$A$86</c:f>
              <c:strCache>
                <c:ptCount val="85"/>
                <c:pt idx="0">
                  <c:v>Чукотский автономный округ</c:v>
                </c:pt>
                <c:pt idx="1">
                  <c:v>Ямало-Ненецкий автономный округ</c:v>
                </c:pt>
                <c:pt idx="2">
                  <c:v>Ненецкий автономный округ</c:v>
                </c:pt>
                <c:pt idx="3">
                  <c:v>Республика Саха (Якутия)</c:v>
                </c:pt>
                <c:pt idx="4">
                  <c:v>г.Байконур</c:v>
                </c:pt>
                <c:pt idx="5">
                  <c:v>Сахалинская область</c:v>
                </c:pt>
                <c:pt idx="6">
                  <c:v>Ставропольский край</c:v>
                </c:pt>
                <c:pt idx="7">
                  <c:v>Ханты-Мансийский автономный округ</c:v>
                </c:pt>
                <c:pt idx="8">
                  <c:v>Республика Коми</c:v>
                </c:pt>
                <c:pt idx="9">
                  <c:v>Республика Алтай</c:v>
                </c:pt>
                <c:pt idx="10">
                  <c:v>Камчатский край</c:v>
                </c:pt>
                <c:pt idx="11">
                  <c:v>Республика Калмыкия</c:v>
                </c:pt>
                <c:pt idx="12">
                  <c:v>Томская область</c:v>
                </c:pt>
                <c:pt idx="13">
                  <c:v>Тюменская область</c:v>
                </c:pt>
                <c:pt idx="14">
                  <c:v>Ростовская область</c:v>
                </c:pt>
                <c:pt idx="15">
                  <c:v>Ленинградская область</c:v>
                </c:pt>
                <c:pt idx="16">
                  <c:v>Новгородская область</c:v>
                </c:pt>
                <c:pt idx="17">
                  <c:v>Республика Карелия</c:v>
                </c:pt>
                <c:pt idx="18">
                  <c:v>Краснодарский край</c:v>
                </c:pt>
                <c:pt idx="19">
                  <c:v>Хабаровский край</c:v>
                </c:pt>
                <c:pt idx="20">
                  <c:v>г. Москва</c:v>
                </c:pt>
                <c:pt idx="21">
                  <c:v>Пермский край</c:v>
                </c:pt>
                <c:pt idx="22">
                  <c:v>г.Санкт-Петербург</c:v>
                </c:pt>
                <c:pt idx="23">
                  <c:v>Красноярский край</c:v>
                </c:pt>
                <c:pt idx="24">
                  <c:v>г.Севастополь</c:v>
                </c:pt>
                <c:pt idx="25">
                  <c:v>Псковская область</c:v>
                </c:pt>
                <c:pt idx="26">
                  <c:v>Курганская область</c:v>
                </c:pt>
                <c:pt idx="27">
                  <c:v>Республика Крым</c:v>
                </c:pt>
                <c:pt idx="28">
                  <c:v>Кировская область</c:v>
                </c:pt>
                <c:pt idx="29">
                  <c:v>Забайкальский край</c:v>
                </c:pt>
                <c:pt idx="30">
                  <c:v>Амурская область</c:v>
                </c:pt>
                <c:pt idx="31">
                  <c:v>Костромская область</c:v>
                </c:pt>
                <c:pt idx="32">
                  <c:v>Кемеровская область</c:v>
                </c:pt>
                <c:pt idx="33">
                  <c:v>Вологодская область</c:v>
                </c:pt>
                <c:pt idx="34">
                  <c:v>Ярославская область</c:v>
                </c:pt>
                <c:pt idx="35">
                  <c:v>Владимирская область</c:v>
                </c:pt>
                <c:pt idx="36">
                  <c:v>Приморский край</c:v>
                </c:pt>
                <c:pt idx="37">
                  <c:v>Нижегородская область</c:v>
                </c:pt>
                <c:pt idx="38">
                  <c:v>Рязанская область</c:v>
                </c:pt>
                <c:pt idx="39">
                  <c:v>Магаданская область</c:v>
                </c:pt>
                <c:pt idx="40">
                  <c:v>Липецкая область</c:v>
                </c:pt>
                <c:pt idx="41">
                  <c:v>Свердловская область</c:v>
                </c:pt>
                <c:pt idx="42">
                  <c:v>Московская область</c:v>
                </c:pt>
                <c:pt idx="43">
                  <c:v>Смоленская область</c:v>
                </c:pt>
                <c:pt idx="44">
                  <c:v>Еврейская автономная область</c:v>
                </c:pt>
                <c:pt idx="45">
                  <c:v>Оренбургская область</c:v>
                </c:pt>
                <c:pt idx="46">
                  <c:v>Тульская область</c:v>
                </c:pt>
                <c:pt idx="47">
                  <c:v>Саратовская область</c:v>
                </c:pt>
                <c:pt idx="48">
                  <c:v>Челябинская область</c:v>
                </c:pt>
                <c:pt idx="49">
                  <c:v>Воронежская область</c:v>
                </c:pt>
                <c:pt idx="50">
                  <c:v>Пензенская область</c:v>
                </c:pt>
                <c:pt idx="51">
                  <c:v>Курская область</c:v>
                </c:pt>
                <c:pt idx="52">
                  <c:v>Республика Мордовия</c:v>
                </c:pt>
                <c:pt idx="53">
                  <c:v>Астраханская область</c:v>
                </c:pt>
                <c:pt idx="54">
                  <c:v>Калужская область</c:v>
                </c:pt>
                <c:pt idx="55">
                  <c:v>Карачаево-Черкесская республика</c:v>
                </c:pt>
                <c:pt idx="56">
                  <c:v>Алтайский край</c:v>
                </c:pt>
                <c:pt idx="57">
                  <c:v>Белгородская область</c:v>
                </c:pt>
                <c:pt idx="58">
                  <c:v>Волгоградская область</c:v>
                </c:pt>
                <c:pt idx="59">
                  <c:v>Республика Татарстан</c:v>
                </c:pt>
                <c:pt idx="60">
                  <c:v>Самарская область</c:v>
                </c:pt>
                <c:pt idx="61">
                  <c:v>Ивановская область</c:v>
                </c:pt>
                <c:pt idx="62">
                  <c:v>Брянская область</c:v>
                </c:pt>
                <c:pt idx="63">
                  <c:v>Омская область</c:v>
                </c:pt>
                <c:pt idx="64">
                  <c:v>Калининградская область</c:v>
                </c:pt>
                <c:pt idx="65">
                  <c:v>Мурманская область</c:v>
                </c:pt>
                <c:pt idx="66">
                  <c:v>Удмуртская республика</c:v>
                </c:pt>
                <c:pt idx="67">
                  <c:v>Тамбовская область</c:v>
                </c:pt>
                <c:pt idx="68">
                  <c:v>Тверская область</c:v>
                </c:pt>
                <c:pt idx="69">
                  <c:v>Ульяновская область</c:v>
                </c:pt>
                <c:pt idx="70">
                  <c:v>Чеченская республика</c:v>
                </c:pt>
                <c:pt idx="71">
                  <c:v>Иркутская область</c:v>
                </c:pt>
                <c:pt idx="72">
                  <c:v>Республика Марий Эл</c:v>
                </c:pt>
                <c:pt idx="73">
                  <c:v>Республика Башкортостан</c:v>
                </c:pt>
                <c:pt idx="74">
                  <c:v>Орловская область</c:v>
                </c:pt>
                <c:pt idx="75">
                  <c:v>Республика Бурятия</c:v>
                </c:pt>
                <c:pt idx="76">
                  <c:v>Республика Адыгея</c:v>
                </c:pt>
                <c:pt idx="77">
                  <c:v>Чувашская республика</c:v>
                </c:pt>
                <c:pt idx="78">
                  <c:v>Новосибирская область</c:v>
                </c:pt>
                <c:pt idx="79">
                  <c:v>Республика Тыва</c:v>
                </c:pt>
                <c:pt idx="80">
                  <c:v>Республика Северная Осетия-Алания</c:v>
                </c:pt>
                <c:pt idx="81">
                  <c:v>Кабардино-Балкарская республика</c:v>
                </c:pt>
                <c:pt idx="82">
                  <c:v>Республика Хакасия</c:v>
                </c:pt>
                <c:pt idx="83">
                  <c:v>Архангельская область</c:v>
                </c:pt>
                <c:pt idx="84">
                  <c:v>Республика Дагестан</c:v>
                </c:pt>
              </c:strCache>
            </c:strRef>
          </c:cat>
          <c:val>
            <c:numRef>
              <c:f>'[Средневзв тарифы__ТС_ВС_ВО__2018 год__для ТЭР с презентацией.xls]ВС (3)'!$B$2:$B$86</c:f>
              <c:numCache>
                <c:formatCode>#,##0.00</c:formatCode>
                <c:ptCount val="85"/>
                <c:pt idx="0">
                  <c:v>234.4</c:v>
                </c:pt>
                <c:pt idx="1">
                  <c:v>174.5</c:v>
                </c:pt>
                <c:pt idx="2">
                  <c:v>141.6</c:v>
                </c:pt>
                <c:pt idx="3">
                  <c:v>69.2</c:v>
                </c:pt>
                <c:pt idx="4">
                  <c:v>59.9</c:v>
                </c:pt>
                <c:pt idx="5">
                  <c:v>50.8</c:v>
                </c:pt>
                <c:pt idx="6">
                  <c:v>45.9</c:v>
                </c:pt>
                <c:pt idx="7">
                  <c:v>45.6</c:v>
                </c:pt>
                <c:pt idx="8">
                  <c:v>45.3</c:v>
                </c:pt>
                <c:pt idx="9">
                  <c:v>41.731000000000002</c:v>
                </c:pt>
                <c:pt idx="10">
                  <c:v>41.4</c:v>
                </c:pt>
                <c:pt idx="11">
                  <c:v>39.799999999999997</c:v>
                </c:pt>
                <c:pt idx="12">
                  <c:v>38.799999999999997</c:v>
                </c:pt>
                <c:pt idx="13">
                  <c:v>36.1</c:v>
                </c:pt>
                <c:pt idx="14">
                  <c:v>35.799999999999997</c:v>
                </c:pt>
                <c:pt idx="15">
                  <c:v>35.700000000000003</c:v>
                </c:pt>
                <c:pt idx="16">
                  <c:v>35.4</c:v>
                </c:pt>
                <c:pt idx="17">
                  <c:v>34.4</c:v>
                </c:pt>
                <c:pt idx="18">
                  <c:v>32.9</c:v>
                </c:pt>
                <c:pt idx="19">
                  <c:v>32.226999999999997</c:v>
                </c:pt>
                <c:pt idx="20">
                  <c:v>32.1</c:v>
                </c:pt>
                <c:pt idx="21">
                  <c:v>31.2</c:v>
                </c:pt>
                <c:pt idx="22">
                  <c:v>30.5</c:v>
                </c:pt>
                <c:pt idx="23">
                  <c:v>30.1</c:v>
                </c:pt>
                <c:pt idx="24">
                  <c:v>29.442</c:v>
                </c:pt>
                <c:pt idx="25">
                  <c:v>28.8</c:v>
                </c:pt>
                <c:pt idx="26">
                  <c:v>28.7</c:v>
                </c:pt>
                <c:pt idx="27">
                  <c:v>28.6</c:v>
                </c:pt>
                <c:pt idx="28">
                  <c:v>28.1</c:v>
                </c:pt>
                <c:pt idx="29">
                  <c:v>28</c:v>
                </c:pt>
                <c:pt idx="30">
                  <c:v>27.6</c:v>
                </c:pt>
                <c:pt idx="31">
                  <c:v>27.2</c:v>
                </c:pt>
                <c:pt idx="32">
                  <c:v>26.7</c:v>
                </c:pt>
                <c:pt idx="33">
                  <c:v>26.3</c:v>
                </c:pt>
                <c:pt idx="34">
                  <c:v>26</c:v>
                </c:pt>
                <c:pt idx="35">
                  <c:v>25.975000000000001</c:v>
                </c:pt>
                <c:pt idx="36">
                  <c:v>25.8</c:v>
                </c:pt>
                <c:pt idx="37">
                  <c:v>25.2</c:v>
                </c:pt>
                <c:pt idx="38">
                  <c:v>24.8</c:v>
                </c:pt>
                <c:pt idx="39">
                  <c:v>24.7</c:v>
                </c:pt>
                <c:pt idx="40">
                  <c:v>24.3</c:v>
                </c:pt>
                <c:pt idx="41">
                  <c:v>24.3</c:v>
                </c:pt>
                <c:pt idx="42">
                  <c:v>24</c:v>
                </c:pt>
                <c:pt idx="43">
                  <c:v>23.6</c:v>
                </c:pt>
                <c:pt idx="44">
                  <c:v>23.527000000000001</c:v>
                </c:pt>
                <c:pt idx="45">
                  <c:v>23.1</c:v>
                </c:pt>
                <c:pt idx="46">
                  <c:v>23.1</c:v>
                </c:pt>
                <c:pt idx="47">
                  <c:v>22.9</c:v>
                </c:pt>
                <c:pt idx="48">
                  <c:v>22.7</c:v>
                </c:pt>
                <c:pt idx="49">
                  <c:v>22.5</c:v>
                </c:pt>
                <c:pt idx="50">
                  <c:v>22.5</c:v>
                </c:pt>
                <c:pt idx="51">
                  <c:v>22.4</c:v>
                </c:pt>
                <c:pt idx="52">
                  <c:v>22.317</c:v>
                </c:pt>
                <c:pt idx="53">
                  <c:v>22.3</c:v>
                </c:pt>
                <c:pt idx="54">
                  <c:v>21.683</c:v>
                </c:pt>
                <c:pt idx="55">
                  <c:v>21.558</c:v>
                </c:pt>
                <c:pt idx="56">
                  <c:v>21.5</c:v>
                </c:pt>
                <c:pt idx="57">
                  <c:v>21.5</c:v>
                </c:pt>
                <c:pt idx="58">
                  <c:v>21.5</c:v>
                </c:pt>
                <c:pt idx="59">
                  <c:v>20.9</c:v>
                </c:pt>
                <c:pt idx="60">
                  <c:v>20.8</c:v>
                </c:pt>
                <c:pt idx="61">
                  <c:v>20.7</c:v>
                </c:pt>
                <c:pt idx="62">
                  <c:v>20.6</c:v>
                </c:pt>
                <c:pt idx="63">
                  <c:v>20.3</c:v>
                </c:pt>
                <c:pt idx="64">
                  <c:v>20.100000000000001</c:v>
                </c:pt>
                <c:pt idx="65">
                  <c:v>20.100000000000001</c:v>
                </c:pt>
                <c:pt idx="66">
                  <c:v>19.5</c:v>
                </c:pt>
                <c:pt idx="67">
                  <c:v>19.257000000000001</c:v>
                </c:pt>
                <c:pt idx="68">
                  <c:v>19.21</c:v>
                </c:pt>
                <c:pt idx="69">
                  <c:v>19.14</c:v>
                </c:pt>
                <c:pt idx="70">
                  <c:v>19.056000000000001</c:v>
                </c:pt>
                <c:pt idx="71">
                  <c:v>18.7</c:v>
                </c:pt>
                <c:pt idx="72">
                  <c:v>18.696999999999999</c:v>
                </c:pt>
                <c:pt idx="73">
                  <c:v>18.059000000000001</c:v>
                </c:pt>
                <c:pt idx="74">
                  <c:v>18.05</c:v>
                </c:pt>
                <c:pt idx="75">
                  <c:v>17.963000000000001</c:v>
                </c:pt>
                <c:pt idx="76">
                  <c:v>16.779</c:v>
                </c:pt>
                <c:pt idx="77">
                  <c:v>16.64</c:v>
                </c:pt>
                <c:pt idx="78">
                  <c:v>16.5</c:v>
                </c:pt>
                <c:pt idx="79">
                  <c:v>16.439</c:v>
                </c:pt>
                <c:pt idx="80">
                  <c:v>14.332000000000001</c:v>
                </c:pt>
                <c:pt idx="81">
                  <c:v>12.8</c:v>
                </c:pt>
                <c:pt idx="82">
                  <c:v>12.372999999999999</c:v>
                </c:pt>
                <c:pt idx="83">
                  <c:v>11.898</c:v>
                </c:pt>
                <c:pt idx="84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027312"/>
        <c:axId val="241028992"/>
      </c:barChart>
      <c:catAx>
        <c:axId val="24102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028992"/>
        <c:crosses val="autoZero"/>
        <c:auto val="1"/>
        <c:lblAlgn val="ctr"/>
        <c:lblOffset val="100"/>
        <c:noMultiLvlLbl val="0"/>
      </c:catAx>
      <c:valAx>
        <c:axId val="24102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02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9051582759521E-2"/>
          <c:y val="3.3564778942173676E-2"/>
          <c:w val="0.93598944853280508"/>
          <c:h val="0.480163263697829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'ВО (2)'!$A$2:$A$86</c:f>
              <c:strCache>
                <c:ptCount val="85"/>
                <c:pt idx="0">
                  <c:v>Ненецкий автономный округ</c:v>
                </c:pt>
                <c:pt idx="1">
                  <c:v>Ямало-Ненецкий автономный округ</c:v>
                </c:pt>
                <c:pt idx="2">
                  <c:v>Чукотский автономный округ</c:v>
                </c:pt>
                <c:pt idx="3">
                  <c:v>Республика Саха (Якутия)</c:v>
                </c:pt>
                <c:pt idx="4">
                  <c:v>Ханты-Мансийский автономный округ</c:v>
                </c:pt>
                <c:pt idx="5">
                  <c:v>Тюменская область</c:v>
                </c:pt>
                <c:pt idx="6">
                  <c:v>Республика Алтай</c:v>
                </c:pt>
                <c:pt idx="7">
                  <c:v>Камчатский край</c:v>
                </c:pt>
                <c:pt idx="8">
                  <c:v>Сахалинская область</c:v>
                </c:pt>
                <c:pt idx="9">
                  <c:v>Ленинградская область</c:v>
                </c:pt>
                <c:pt idx="10">
                  <c:v>Архангельская область</c:v>
                </c:pt>
                <c:pt idx="11">
                  <c:v>Магаданская область</c:v>
                </c:pt>
                <c:pt idx="12">
                  <c:v>г.Санкт-Петербург</c:v>
                </c:pt>
                <c:pt idx="13">
                  <c:v>Республика Коми</c:v>
                </c:pt>
                <c:pt idx="14">
                  <c:v>Астраханская область</c:v>
                </c:pt>
                <c:pt idx="15">
                  <c:v>Новгородская область</c:v>
                </c:pt>
                <c:pt idx="16">
                  <c:v>Амурская область</c:v>
                </c:pt>
                <c:pt idx="17">
                  <c:v>Еврейская автономная область</c:v>
                </c:pt>
                <c:pt idx="18">
                  <c:v>Краснодарский край</c:v>
                </c:pt>
                <c:pt idx="19">
                  <c:v>г.Байконур</c:v>
                </c:pt>
                <c:pt idx="20">
                  <c:v>Томская область</c:v>
                </c:pt>
                <c:pt idx="21">
                  <c:v>Владимирская область</c:v>
                </c:pt>
                <c:pt idx="22">
                  <c:v>Республика Карелия</c:v>
                </c:pt>
                <c:pt idx="23">
                  <c:v>Кировская область</c:v>
                </c:pt>
                <c:pt idx="24">
                  <c:v>Псковская область</c:v>
                </c:pt>
                <c:pt idx="25">
                  <c:v>Московская область</c:v>
                </c:pt>
                <c:pt idx="26">
                  <c:v>Костромская область</c:v>
                </c:pt>
                <c:pt idx="27">
                  <c:v>Республика Крым</c:v>
                </c:pt>
                <c:pt idx="28">
                  <c:v>Ростовская область</c:v>
                </c:pt>
                <c:pt idx="29">
                  <c:v>Забайкальский край</c:v>
                </c:pt>
                <c:pt idx="30">
                  <c:v>Республика Хакасия</c:v>
                </c:pt>
                <c:pt idx="31">
                  <c:v>Республика Башкортостан</c:v>
                </c:pt>
                <c:pt idx="32">
                  <c:v>Рязанская область</c:v>
                </c:pt>
                <c:pt idx="33">
                  <c:v>Красноярский край</c:v>
                </c:pt>
                <c:pt idx="34">
                  <c:v>Курганская область</c:v>
                </c:pt>
                <c:pt idx="35">
                  <c:v>Хабаровский край</c:v>
                </c:pt>
                <c:pt idx="36">
                  <c:v>Республика Марий Эл</c:v>
                </c:pt>
                <c:pt idx="37">
                  <c:v>Республика Бурятия</c:v>
                </c:pt>
                <c:pt idx="38">
                  <c:v>Оренбургская область</c:v>
                </c:pt>
                <c:pt idx="39">
                  <c:v>Вологодская область</c:v>
                </c:pt>
                <c:pt idx="40">
                  <c:v>Тверская область</c:v>
                </c:pt>
                <c:pt idx="41">
                  <c:v>г.Севастополь</c:v>
                </c:pt>
                <c:pt idx="42">
                  <c:v>Иркутская область</c:v>
                </c:pt>
                <c:pt idx="43">
                  <c:v>Смоленская область</c:v>
                </c:pt>
                <c:pt idx="44">
                  <c:v>Липецкая область</c:v>
                </c:pt>
                <c:pt idx="45">
                  <c:v>Нижегородская область</c:v>
                </c:pt>
                <c:pt idx="46">
                  <c:v>Ярославская область</c:v>
                </c:pt>
                <c:pt idx="47">
                  <c:v>Белгородская область</c:v>
                </c:pt>
                <c:pt idx="48">
                  <c:v>г. Москва</c:v>
                </c:pt>
                <c:pt idx="49">
                  <c:v>Ставропольский край</c:v>
                </c:pt>
                <c:pt idx="50">
                  <c:v>Алтайский край</c:v>
                </c:pt>
                <c:pt idx="51">
                  <c:v>Кемеровская область</c:v>
                </c:pt>
                <c:pt idx="52">
                  <c:v>Тамбовская область</c:v>
                </c:pt>
                <c:pt idx="53">
                  <c:v>Омская область</c:v>
                </c:pt>
                <c:pt idx="54">
                  <c:v>Калининградская область</c:v>
                </c:pt>
                <c:pt idx="55">
                  <c:v>Мурманская область</c:v>
                </c:pt>
                <c:pt idx="56">
                  <c:v>Волгоградская область</c:v>
                </c:pt>
                <c:pt idx="57">
                  <c:v>Ульяновская область</c:v>
                </c:pt>
                <c:pt idx="58">
                  <c:v>Воронежская область</c:v>
                </c:pt>
                <c:pt idx="59">
                  <c:v>Челябинская область</c:v>
                </c:pt>
                <c:pt idx="60">
                  <c:v>Ивановская область</c:v>
                </c:pt>
                <c:pt idx="61">
                  <c:v>Приморский край</c:v>
                </c:pt>
                <c:pt idx="62">
                  <c:v>Пермский край</c:v>
                </c:pt>
                <c:pt idx="63">
                  <c:v>Брянская область</c:v>
                </c:pt>
                <c:pt idx="64">
                  <c:v>Республика Тыва</c:v>
                </c:pt>
                <c:pt idx="65">
                  <c:v>Калужская область</c:v>
                </c:pt>
                <c:pt idx="66">
                  <c:v>Курская область</c:v>
                </c:pt>
                <c:pt idx="67">
                  <c:v>Свердловская область</c:v>
                </c:pt>
                <c:pt idx="68">
                  <c:v>Республика Татарстан</c:v>
                </c:pt>
                <c:pt idx="69">
                  <c:v>Тульская область</c:v>
                </c:pt>
                <c:pt idx="70">
                  <c:v>Республика Адыгея</c:v>
                </c:pt>
                <c:pt idx="71">
                  <c:v>Удмуртская республика</c:v>
                </c:pt>
                <c:pt idx="72">
                  <c:v>Пензенская область</c:v>
                </c:pt>
                <c:pt idx="73">
                  <c:v>Новосибирская область</c:v>
                </c:pt>
                <c:pt idx="74">
                  <c:v>Саратовская область</c:v>
                </c:pt>
                <c:pt idx="75">
                  <c:v>Республика Мордовия</c:v>
                </c:pt>
                <c:pt idx="76">
                  <c:v>Чувашская республика</c:v>
                </c:pt>
                <c:pt idx="77">
                  <c:v>Орловская область</c:v>
                </c:pt>
                <c:pt idx="78">
                  <c:v>Самарская область</c:v>
                </c:pt>
                <c:pt idx="79">
                  <c:v>Карачаево-Черкесская республика</c:v>
                </c:pt>
                <c:pt idx="80">
                  <c:v>Чеченская республика</c:v>
                </c:pt>
                <c:pt idx="81">
                  <c:v>Кабардино-Балкарская республика</c:v>
                </c:pt>
                <c:pt idx="82">
                  <c:v>Республика Калмыкия</c:v>
                </c:pt>
                <c:pt idx="83">
                  <c:v>Республика Северная Осетия-Алания</c:v>
                </c:pt>
                <c:pt idx="84">
                  <c:v>Республика Дагестан</c:v>
                </c:pt>
              </c:strCache>
            </c:strRef>
          </c:cat>
          <c:val>
            <c:numRef>
              <c:f>'ВО (2)'!$B$2:$B$86</c:f>
              <c:numCache>
                <c:formatCode>#,##0.00</c:formatCode>
                <c:ptCount val="85"/>
                <c:pt idx="0">
                  <c:v>185.124</c:v>
                </c:pt>
                <c:pt idx="1">
                  <c:v>147.70500000000001</c:v>
                </c:pt>
                <c:pt idx="2">
                  <c:v>110.107</c:v>
                </c:pt>
                <c:pt idx="3">
                  <c:v>98.617000000000004</c:v>
                </c:pt>
                <c:pt idx="4">
                  <c:v>47.667999999999999</c:v>
                </c:pt>
                <c:pt idx="5">
                  <c:v>43.207000000000001</c:v>
                </c:pt>
                <c:pt idx="6">
                  <c:v>41.561999999999998</c:v>
                </c:pt>
                <c:pt idx="7">
                  <c:v>37.640999999999998</c:v>
                </c:pt>
                <c:pt idx="8">
                  <c:v>35.545999999999999</c:v>
                </c:pt>
                <c:pt idx="9">
                  <c:v>35.405000000000001</c:v>
                </c:pt>
                <c:pt idx="10">
                  <c:v>34.780999999999999</c:v>
                </c:pt>
                <c:pt idx="11">
                  <c:v>34.481999999999999</c:v>
                </c:pt>
                <c:pt idx="12">
                  <c:v>30.928999999999998</c:v>
                </c:pt>
                <c:pt idx="13">
                  <c:v>30.712</c:v>
                </c:pt>
                <c:pt idx="14">
                  <c:v>30.353000000000002</c:v>
                </c:pt>
                <c:pt idx="15">
                  <c:v>29.456</c:v>
                </c:pt>
                <c:pt idx="16">
                  <c:v>28.707000000000001</c:v>
                </c:pt>
                <c:pt idx="17">
                  <c:v>27.427</c:v>
                </c:pt>
                <c:pt idx="18">
                  <c:v>27.286000000000001</c:v>
                </c:pt>
                <c:pt idx="19">
                  <c:v>27.044</c:v>
                </c:pt>
                <c:pt idx="20">
                  <c:v>26.297000000000001</c:v>
                </c:pt>
                <c:pt idx="21">
                  <c:v>26.062000000000001</c:v>
                </c:pt>
                <c:pt idx="22">
                  <c:v>25.036000000000001</c:v>
                </c:pt>
                <c:pt idx="23">
                  <c:v>24.957999999999998</c:v>
                </c:pt>
                <c:pt idx="24">
                  <c:v>24.658000000000001</c:v>
                </c:pt>
                <c:pt idx="25">
                  <c:v>24.565000000000001</c:v>
                </c:pt>
                <c:pt idx="26">
                  <c:v>24.390999999999998</c:v>
                </c:pt>
                <c:pt idx="27">
                  <c:v>23.855</c:v>
                </c:pt>
                <c:pt idx="28">
                  <c:v>23.54</c:v>
                </c:pt>
                <c:pt idx="29">
                  <c:v>23.327000000000002</c:v>
                </c:pt>
                <c:pt idx="30">
                  <c:v>23.202999999999999</c:v>
                </c:pt>
                <c:pt idx="31">
                  <c:v>22.957000000000001</c:v>
                </c:pt>
                <c:pt idx="32">
                  <c:v>22.94</c:v>
                </c:pt>
                <c:pt idx="33">
                  <c:v>22.712</c:v>
                </c:pt>
                <c:pt idx="34">
                  <c:v>22.628</c:v>
                </c:pt>
                <c:pt idx="35">
                  <c:v>22.529</c:v>
                </c:pt>
                <c:pt idx="36">
                  <c:v>22.312000000000001</c:v>
                </c:pt>
                <c:pt idx="37">
                  <c:v>22.263000000000002</c:v>
                </c:pt>
                <c:pt idx="38">
                  <c:v>22.109000000000002</c:v>
                </c:pt>
                <c:pt idx="39">
                  <c:v>21.754999999999999</c:v>
                </c:pt>
                <c:pt idx="40">
                  <c:v>21.504999999999999</c:v>
                </c:pt>
                <c:pt idx="41">
                  <c:v>21.425999999999998</c:v>
                </c:pt>
                <c:pt idx="42">
                  <c:v>20.667000000000002</c:v>
                </c:pt>
                <c:pt idx="43">
                  <c:v>19.989999999999998</c:v>
                </c:pt>
                <c:pt idx="44">
                  <c:v>19.917000000000002</c:v>
                </c:pt>
                <c:pt idx="45">
                  <c:v>19.855</c:v>
                </c:pt>
                <c:pt idx="46">
                  <c:v>19.792000000000002</c:v>
                </c:pt>
                <c:pt idx="47">
                  <c:v>19.382999999999999</c:v>
                </c:pt>
                <c:pt idx="48">
                  <c:v>19.175999999999998</c:v>
                </c:pt>
                <c:pt idx="49">
                  <c:v>19.155999999999999</c:v>
                </c:pt>
                <c:pt idx="50">
                  <c:v>18.899000000000001</c:v>
                </c:pt>
                <c:pt idx="51">
                  <c:v>18.727</c:v>
                </c:pt>
                <c:pt idx="52">
                  <c:v>18.337</c:v>
                </c:pt>
                <c:pt idx="53">
                  <c:v>18.247</c:v>
                </c:pt>
                <c:pt idx="54">
                  <c:v>18.245999999999999</c:v>
                </c:pt>
                <c:pt idx="55">
                  <c:v>18.245000000000001</c:v>
                </c:pt>
                <c:pt idx="56">
                  <c:v>17.844000000000001</c:v>
                </c:pt>
                <c:pt idx="57">
                  <c:v>17.582999999999998</c:v>
                </c:pt>
                <c:pt idx="58">
                  <c:v>17.536999999999999</c:v>
                </c:pt>
                <c:pt idx="59">
                  <c:v>17.327000000000002</c:v>
                </c:pt>
                <c:pt idx="60">
                  <c:v>17.294</c:v>
                </c:pt>
                <c:pt idx="61">
                  <c:v>17.215</c:v>
                </c:pt>
                <c:pt idx="62">
                  <c:v>17.151</c:v>
                </c:pt>
                <c:pt idx="63">
                  <c:v>16.994</c:v>
                </c:pt>
                <c:pt idx="64">
                  <c:v>16.843</c:v>
                </c:pt>
                <c:pt idx="65">
                  <c:v>16.538</c:v>
                </c:pt>
                <c:pt idx="66">
                  <c:v>16.489999999999998</c:v>
                </c:pt>
                <c:pt idx="67">
                  <c:v>15.795999999999999</c:v>
                </c:pt>
                <c:pt idx="68">
                  <c:v>15.492000000000001</c:v>
                </c:pt>
                <c:pt idx="69">
                  <c:v>15.217000000000001</c:v>
                </c:pt>
                <c:pt idx="70">
                  <c:v>14.942</c:v>
                </c:pt>
                <c:pt idx="71">
                  <c:v>14.929</c:v>
                </c:pt>
                <c:pt idx="72">
                  <c:v>14.927</c:v>
                </c:pt>
                <c:pt idx="73">
                  <c:v>13.891</c:v>
                </c:pt>
                <c:pt idx="74">
                  <c:v>13.837999999999999</c:v>
                </c:pt>
                <c:pt idx="75">
                  <c:v>13.817</c:v>
                </c:pt>
                <c:pt idx="76">
                  <c:v>13.702999999999999</c:v>
                </c:pt>
                <c:pt idx="77">
                  <c:v>13.611000000000001</c:v>
                </c:pt>
                <c:pt idx="78">
                  <c:v>12.81</c:v>
                </c:pt>
                <c:pt idx="79">
                  <c:v>12.154999999999999</c:v>
                </c:pt>
                <c:pt idx="80">
                  <c:v>12.151</c:v>
                </c:pt>
                <c:pt idx="81">
                  <c:v>11.272</c:v>
                </c:pt>
                <c:pt idx="82">
                  <c:v>11.021000000000001</c:v>
                </c:pt>
                <c:pt idx="83">
                  <c:v>8.7750000000000004</c:v>
                </c:pt>
                <c:pt idx="84">
                  <c:v>2.9289999999999998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883568"/>
        <c:axId val="491592144"/>
      </c:barChart>
      <c:catAx>
        <c:axId val="49788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1592144"/>
        <c:crosses val="autoZero"/>
        <c:auto val="1"/>
        <c:lblAlgn val="ctr"/>
        <c:lblOffset val="100"/>
        <c:noMultiLvlLbl val="0"/>
      </c:catAx>
      <c:valAx>
        <c:axId val="49159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88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C1161-E344-4AAF-96CB-561C1FE72527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8549F-311F-4342-B679-F75FE8077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2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8549F-311F-4342-B679-F75FE8077E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9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39A3-C713-4A8D-B05F-6EA333364F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DDE4B-8B30-4645-A0E5-0119F153AA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1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F9396-7A55-445A-88FD-9A7E0A3091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07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65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BD279-F3DD-437D-A337-386CBFE1FD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9410-9F92-4D34-B0DA-23BF1BA7D9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1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96D7D-B978-4365-85C9-85207FD9B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1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B101-1A0E-412E-B29D-B25D855F50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4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6C0A4-F887-4CBC-B17E-ACCC9DC494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3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A9DC6-C943-4AAD-AF72-9C825937CE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5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2C39A3-C713-4A8D-B05F-6EA333364FA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7" name="Picture 8" descr="пр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пр 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19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6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C:\Users\amarkova\Pictures\map_8000px_russia_with_crimea_and_sevastopo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80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6" y="1680833"/>
            <a:ext cx="10889673" cy="5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0068" y="1417588"/>
            <a:ext cx="1049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Руб./Гкал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3961" y="54718"/>
            <a:ext cx="11547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Ранжированные средние тарифы по субъектам Российской Федерации с 1 июля </a:t>
            </a: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2018 </a:t>
            </a:r>
            <a:r>
              <a:rPr lang="ru-RU" sz="2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года *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503432" y="953875"/>
            <a:ext cx="4104483" cy="449959"/>
            <a:chOff x="3798339" y="1606757"/>
            <a:chExt cx="4104483" cy="67625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8339" y="1606757"/>
              <a:ext cx="4104483" cy="67625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831351" y="1639769"/>
              <a:ext cx="4038459" cy="610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baseline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Тепловая энергия</a:t>
              </a:r>
              <a:endParaRPr lang="ru-RU" sz="2400" b="1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90068" y="6115983"/>
            <a:ext cx="11274135" cy="523220"/>
          </a:xfrm>
          <a:prstGeom prst="rect">
            <a:avLst/>
          </a:prstGeom>
          <a:noFill/>
          <a:effectLst>
            <a:glow rad="127000">
              <a:schemeClr val="accent1">
                <a:lumMod val="20000"/>
                <a:lumOff val="80000"/>
              </a:schemeClr>
            </a:glow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* Расчет средних тарифов произведен по данным органов исполнительной власти субъектов РФ в рамках проведения мониторинга принятых тарифных решений</a:t>
            </a:r>
            <a:endParaRPr lang="ru-RU" sz="1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1170" y="5721184"/>
            <a:ext cx="539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тариф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1 071,57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руб./Гкал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Дагестан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610" y="5808206"/>
            <a:ext cx="544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Максимальный средний тариф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7 193,14 руб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./Гкал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Чукотский АО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4629" y="1450001"/>
            <a:ext cx="397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РАЗНИЦА В </a:t>
            </a:r>
            <a:r>
              <a:rPr lang="en-US" sz="2400" b="1" dirty="0" smtClean="0">
                <a:solidFill>
                  <a:srgbClr val="FF0000"/>
                </a:solidFill>
              </a:rPr>
              <a:t>6,</a:t>
            </a:r>
            <a:r>
              <a:rPr lang="ru-RU" sz="2400" b="1" dirty="0" smtClean="0">
                <a:solidFill>
                  <a:srgbClr val="FF0000"/>
                </a:solidFill>
              </a:rPr>
              <a:t>7 РАЗ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179424"/>
              </p:ext>
            </p:extLst>
          </p:nvPr>
        </p:nvGraphicFramePr>
        <p:xfrm>
          <a:off x="-106666" y="1650056"/>
          <a:ext cx="12467602" cy="409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658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C:\Users\amarkova\Pictures\map_8000px_russia_with_crimea_and_sevastopo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80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2" y="1381868"/>
            <a:ext cx="11066319" cy="493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0664" y="1309282"/>
            <a:ext cx="1049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Руб./</a:t>
            </a:r>
            <a:r>
              <a:rPr lang="ru-RU" sz="1000" b="1" dirty="0" err="1" smtClean="0"/>
              <a:t>куб.м</a:t>
            </a: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3961" y="54718"/>
            <a:ext cx="11547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Ранжированные средние тарифы по субъектам Российской Федерации с 1 июля </a:t>
            </a: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2018 </a:t>
            </a:r>
            <a:r>
              <a:rPr lang="ru-RU" sz="2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года *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669686" y="953874"/>
            <a:ext cx="4104483" cy="449959"/>
            <a:chOff x="3798339" y="1606757"/>
            <a:chExt cx="4104483" cy="67625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8339" y="1606757"/>
              <a:ext cx="4104483" cy="67625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831351" y="1639769"/>
              <a:ext cx="4038459" cy="610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baseline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Питьевое</a:t>
              </a:r>
              <a:r>
                <a:rPr lang="ru-RU" sz="2400" b="1" kern="12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в</a:t>
              </a:r>
              <a:r>
                <a:rPr lang="ru-RU" sz="2400" b="1" kern="1200" baseline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одоснабжение</a:t>
              </a:r>
              <a:endParaRPr lang="ru-RU" sz="2400" b="1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05963" y="6278106"/>
            <a:ext cx="11323759" cy="292388"/>
          </a:xfrm>
          <a:prstGeom prst="rect">
            <a:avLst/>
          </a:prstGeom>
          <a:noFill/>
          <a:effectLst>
            <a:glow rad="127000">
              <a:schemeClr val="accent1">
                <a:lumMod val="20000"/>
                <a:lumOff val="80000"/>
              </a:schemeClr>
            </a:glow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13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* Расчет средних тарифов произведен по данным органов исполнительной власти субъектов РФ в рамках проведения мониторинга принятых решений</a:t>
            </a:r>
            <a:endParaRPr lang="ru-RU" sz="13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63" y="5970329"/>
            <a:ext cx="5509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Максимальный средний тариф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234,4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руб./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Чукотский АО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2144" y="6002127"/>
            <a:ext cx="5784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тариф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7,1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руб./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Дагестан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5284" y="1332695"/>
            <a:ext cx="397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РАЗНИЦА В </a:t>
            </a:r>
            <a:r>
              <a:rPr lang="ru-RU" sz="2400" b="1" dirty="0" smtClean="0">
                <a:solidFill>
                  <a:srgbClr val="FF0000"/>
                </a:solidFill>
              </a:rPr>
              <a:t>33,0 РАЗА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826197"/>
              </p:ext>
            </p:extLst>
          </p:nvPr>
        </p:nvGraphicFramePr>
        <p:xfrm>
          <a:off x="-93518" y="1592246"/>
          <a:ext cx="12502034" cy="444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548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C:\Users\amarkova\Pictures\map_8000px_russia_with_crimea_and_sevastopo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80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4" y="1222158"/>
            <a:ext cx="10954318" cy="464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604" y="1454437"/>
            <a:ext cx="1049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Руб./</a:t>
            </a:r>
            <a:r>
              <a:rPr lang="ru-RU" sz="1000" b="1" dirty="0" err="1" smtClean="0"/>
              <a:t>куб.м</a:t>
            </a: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3961" y="54718"/>
            <a:ext cx="11547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Ранжированные средние тарифы по субъектам Российской Федерации с 1 июля </a:t>
            </a: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2018 </a:t>
            </a:r>
            <a:r>
              <a:rPr lang="ru-RU" sz="2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года *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669686" y="953874"/>
            <a:ext cx="4104483" cy="449959"/>
            <a:chOff x="3798339" y="1606757"/>
            <a:chExt cx="4104483" cy="67625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8339" y="1606757"/>
              <a:ext cx="4104483" cy="67625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831351" y="1639769"/>
              <a:ext cx="4038459" cy="610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baseline="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Водоотведение</a:t>
              </a:r>
              <a:endParaRPr lang="ru-RU" sz="2400" b="1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305963" y="6278106"/>
            <a:ext cx="11323759" cy="292388"/>
          </a:xfrm>
          <a:prstGeom prst="rect">
            <a:avLst/>
          </a:prstGeom>
          <a:noFill/>
          <a:effectLst>
            <a:glow rad="127000">
              <a:schemeClr val="accent1">
                <a:lumMod val="20000"/>
                <a:lumOff val="80000"/>
              </a:schemeClr>
            </a:glow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13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* Расчет средних тарифов произведен по данным органов исполнительной власти субъектов РФ в рамках проведения мониторинга принятых решений</a:t>
            </a:r>
            <a:endParaRPr lang="ru-RU" sz="13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609" y="5970329"/>
            <a:ext cx="544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Максимальный средний тариф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185,12 руб./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Ненецкий АО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815443" y="6013797"/>
            <a:ext cx="569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тариф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2,93 руб./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Республика Дагестан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8800" y="1442458"/>
            <a:ext cx="397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РАЗНИЦА В 63,2 РАЗА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227406"/>
              </p:ext>
            </p:extLst>
          </p:nvPr>
        </p:nvGraphicFramePr>
        <p:xfrm>
          <a:off x="-301336" y="1676073"/>
          <a:ext cx="12676910" cy="416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993840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7633</TotalTime>
  <Words>193</Words>
  <Application>Microsoft Office PowerPoint</Application>
  <PresentationFormat>Широкоэкранный</PresentationFormat>
  <Paragraphs>25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Расчетная предпринимательская прибыль</dc:title>
  <dc:creator>Галкин Николай Андреевич</dc:creator>
  <cp:lastModifiedBy>Свириденко Елена Викторовна</cp:lastModifiedBy>
  <cp:revision>97</cp:revision>
  <cp:lastPrinted>2018-05-31T12:14:55Z</cp:lastPrinted>
  <dcterms:created xsi:type="dcterms:W3CDTF">2016-08-29T13:41:23Z</dcterms:created>
  <dcterms:modified xsi:type="dcterms:W3CDTF">2018-05-31T12:18:04Z</dcterms:modified>
</cp:coreProperties>
</file>